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Work Sans Medium"/>
      <p:regular r:id="rId19"/>
      <p:bold r:id="rId20"/>
      <p:italic r:id="rId21"/>
      <p:boldItalic r:id="rId22"/>
    </p:embeddedFont>
    <p:embeddedFont>
      <p:font typeface="Work Sans"/>
      <p:regular r:id="rId23"/>
      <p:bold r:id="rId24"/>
      <p:italic r:id="rId25"/>
      <p:boldItalic r:id="rId26"/>
    </p:embeddedFont>
    <p:embeddedFont>
      <p:font typeface="Work Sans Ligh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gWJaolmwXwo+/arWVkIqenEk+t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Medium-bold.fntdata"/><Relationship Id="rId22" Type="http://schemas.openxmlformats.org/officeDocument/2006/relationships/font" Target="fonts/WorkSansMedium-boldItalic.fntdata"/><Relationship Id="rId21" Type="http://schemas.openxmlformats.org/officeDocument/2006/relationships/font" Target="fonts/WorkSansMedium-italic.fntdata"/><Relationship Id="rId24" Type="http://schemas.openxmlformats.org/officeDocument/2006/relationships/font" Target="fonts/WorkSans-bold.fntdata"/><Relationship Id="rId23" Type="http://schemas.openxmlformats.org/officeDocument/2006/relationships/font" Target="fonts/Work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boldItalic.fntdata"/><Relationship Id="rId25" Type="http://schemas.openxmlformats.org/officeDocument/2006/relationships/font" Target="fonts/WorkSans-italic.fntdata"/><Relationship Id="rId28" Type="http://schemas.openxmlformats.org/officeDocument/2006/relationships/font" Target="fonts/WorkSansLight-bold.fntdata"/><Relationship Id="rId27" Type="http://schemas.openxmlformats.org/officeDocument/2006/relationships/font" Target="fonts/WorkSans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WorkSans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WorkSansMedium-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ca84db1a28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g3ca84db1a28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ca84db1a28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3ca84db1a28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938a90d90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3938a90d90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3938a90d90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node.js" TargetMode="External"/><Relationship Id="rId4" Type="http://schemas.openxmlformats.org/officeDocument/2006/relationships/hyperlink" Target="https://github.com/LENICITA/estructura_optica-balamb/blob/master/_docs_/trim2/07_diagrama_distribucion/Diagrama%20de%20despliegue.drawio.png" TargetMode="External"/><Relationship Id="rId5" Type="http://schemas.openxmlformats.org/officeDocument/2006/relationships/image" Target="../media/image6.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slide" Target="/ppt/slides/slide5.xml"/><Relationship Id="rId9" Type="http://schemas.openxmlformats.org/officeDocument/2006/relationships/slide" Target="/ppt/slides/slide13.xml"/><Relationship Id="rId5" Type="http://schemas.openxmlformats.org/officeDocument/2006/relationships/slide" Target="/ppt/slides/slide8.xml"/><Relationship Id="rId6" Type="http://schemas.openxmlformats.org/officeDocument/2006/relationships/slide" Target="/ppt/slides/slide10.xml"/><Relationship Id="rId7" Type="http://schemas.openxmlformats.org/officeDocument/2006/relationships/slide" Target="/ppt/slides/slide11.xml"/><Relationship Id="rId8" Type="http://schemas.openxmlformats.org/officeDocument/2006/relationships/slide" Target="/ppt/slides/slide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1316550" y="2551650"/>
            <a:ext cx="40599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5400"/>
              <a:buFont typeface="Work Sans"/>
              <a:buNone/>
            </a:pPr>
            <a:r>
              <a:rPr b="1" i="0" lang="es-MX" sz="5400" u="none" cap="none" strike="noStrike">
                <a:solidFill>
                  <a:srgbClr val="3F3F3F"/>
                </a:solidFill>
                <a:latin typeface="Work Sans"/>
                <a:ea typeface="Work Sans"/>
                <a:cs typeface="Work Sans"/>
                <a:sym typeface="Work Sans"/>
              </a:rPr>
              <a:t>PROYECTO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F3F3F"/>
              </a:buClr>
              <a:buSzPts val="5400"/>
              <a:buFont typeface="Work Sans"/>
              <a:buNone/>
            </a:pPr>
            <a:r>
              <a:rPr b="1" i="0" lang="es-MX" sz="5400" u="none" cap="none" strike="noStrike">
                <a:solidFill>
                  <a:srgbClr val="3F3F3F"/>
                </a:solidFill>
                <a:latin typeface="Work Sans"/>
                <a:ea typeface="Work Sans"/>
                <a:cs typeface="Work Sans"/>
                <a:sym typeface="Work Sans"/>
              </a:rPr>
              <a:t>OPTICAM</a:t>
            </a:r>
            <a:endParaRPr b="1" i="0" sz="5400" u="none" cap="none" strike="noStrike">
              <a:solidFill>
                <a:srgbClr val="3F3F3F"/>
              </a:solidFill>
              <a:latin typeface="Work Sans"/>
              <a:ea typeface="Work Sans"/>
              <a:cs typeface="Work Sans"/>
              <a:sym typeface="Work Sans"/>
            </a:endParaRPr>
          </a:p>
        </p:txBody>
      </p:sp>
      <p:pic>
        <p:nvPicPr>
          <p:cNvPr id="102" name="Google Shape;102;p1"/>
          <p:cNvPicPr preferRelativeResize="0"/>
          <p:nvPr/>
        </p:nvPicPr>
        <p:blipFill rotWithShape="1">
          <a:blip r:embed="rId3">
            <a:alphaModFix/>
          </a:blip>
          <a:srcRect b="0" l="0" r="0" t="0"/>
          <a:stretch/>
        </p:blipFill>
        <p:spPr>
          <a:xfrm>
            <a:off x="9283525" y="3006825"/>
            <a:ext cx="1299700" cy="1299700"/>
          </a:xfrm>
          <a:prstGeom prst="rect">
            <a:avLst/>
          </a:prstGeom>
          <a:noFill/>
          <a:ln>
            <a:noFill/>
          </a:ln>
        </p:spPr>
      </p:pic>
      <p:pic>
        <p:nvPicPr>
          <p:cNvPr id="103" name="Google Shape;103;p1"/>
          <p:cNvPicPr preferRelativeResize="0"/>
          <p:nvPr/>
        </p:nvPicPr>
        <p:blipFill rotWithShape="1">
          <a:blip r:embed="rId4">
            <a:alphaModFix/>
          </a:blip>
          <a:srcRect b="13644" l="0" r="0" t="-6911"/>
          <a:stretch/>
        </p:blipFill>
        <p:spPr>
          <a:xfrm>
            <a:off x="7435800" y="3119375"/>
            <a:ext cx="1847726" cy="10745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8"/>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72" name="Google Shape;172;p8"/>
          <p:cNvSpPr txBox="1"/>
          <p:nvPr/>
        </p:nvSpPr>
        <p:spPr>
          <a:xfrm>
            <a:off x="456225" y="1601050"/>
            <a:ext cx="11674800" cy="4942500"/>
          </a:xfrm>
          <a:prstGeom prst="rect">
            <a:avLst/>
          </a:prstGeom>
          <a:noFill/>
          <a:ln>
            <a:noFill/>
          </a:ln>
        </p:spPr>
        <p:txBody>
          <a:bodyPr anchorCtr="0" anchor="t" bIns="45700" lIns="91425" spcFirstLastPara="1" rIns="91425" wrap="square" tIns="45700">
            <a:spAutoFit/>
          </a:bodyPr>
          <a:lstStyle/>
          <a:p>
            <a:pPr indent="457200" lvl="0" marL="0" marR="0" rtl="0" algn="l">
              <a:lnSpc>
                <a:spcPct val="115000"/>
              </a:lnSpc>
              <a:spcBef>
                <a:spcPts val="120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La solución propone el desarrollo de un Sistema de Información Web denominado ÓptiCam, que sirva como herramienta software de apoyo al seguimiento de los procesos de venta, gestión de inventario y distribución de pedidos de la empresa Óptica Virtual BalamB, integrando la prueba virtual de monturas, la cotización de productos y el pago en línea.</a:t>
            </a:r>
            <a:endParaRPr b="0" i="0" sz="1800" u="none" cap="none" strike="noStrike">
              <a:solidFill>
                <a:schemeClr val="dk1"/>
              </a:solidFill>
              <a:latin typeface="Arial"/>
              <a:ea typeface="Arial"/>
              <a:cs typeface="Arial"/>
              <a:sym typeface="Arial"/>
            </a:endParaRPr>
          </a:p>
          <a:p>
            <a:pPr indent="457200" lvl="0" marL="0" marR="0" rtl="0" algn="l">
              <a:lnSpc>
                <a:spcPct val="115000"/>
              </a:lnSpc>
              <a:spcBef>
                <a:spcPts val="120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La importancia del sistema radica en que permitirá la gestión de los perfiles de clientes, administradores y repartidores como usuarios de la empresa Óptica Virtual BalamB. En el módulo de prueba virtual y cotización, los clientes podrán probar monturas y conocer precios en tiempo real. En el módulo de gestión administrativa, los administradores podrán controlar inventario, registrar repartidores y supervisar ventas. En el módulo de distribución, los repartidores podrán gestionar y dar seguimiento a las entregas. Además, el sistema permitirá generar reportes para apoyar la toma de decisiones.</a:t>
            </a:r>
            <a:endParaRPr b="0" i="0" sz="1800" u="none" cap="none" strike="noStrike">
              <a:solidFill>
                <a:schemeClr val="dk1"/>
              </a:solidFill>
              <a:latin typeface="Arial"/>
              <a:ea typeface="Arial"/>
              <a:cs typeface="Arial"/>
              <a:sym typeface="Arial"/>
            </a:endParaRPr>
          </a:p>
          <a:p>
            <a:pPr indent="457200" lvl="0" marL="0" marR="0" rtl="0" algn="l">
              <a:lnSpc>
                <a:spcPct val="115000"/>
              </a:lnSpc>
              <a:spcBef>
                <a:spcPts val="120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El sistema ÓptiCam servirá como aporte al sector óptico y de la salud visual, al promover la digitalización de procesos comerciales y de atención al cliente, facilitando el acceso a productos ópticos mediante tecnologías innovadoras y fortaleciendo la modernización del sector.</a:t>
            </a:r>
            <a:endParaRPr b="0" i="0" sz="1800" u="none" cap="none" strike="noStrike">
              <a:solidFill>
                <a:schemeClr val="dk1"/>
              </a:solidFill>
              <a:latin typeface="Arial"/>
              <a:ea typeface="Arial"/>
              <a:cs typeface="Arial"/>
              <a:sym typeface="Arial"/>
            </a:endParaRPr>
          </a:p>
          <a:p>
            <a:pPr indent="-184150" lvl="0" marL="285750" marR="0" rtl="0" algn="l">
              <a:lnSpc>
                <a:spcPct val="100000"/>
              </a:lnSpc>
              <a:spcBef>
                <a:spcPts val="1200"/>
              </a:spcBef>
              <a:spcAft>
                <a:spcPts val="0"/>
              </a:spcAft>
              <a:buClr>
                <a:schemeClr val="dk1"/>
              </a:buClr>
              <a:buSzPts val="1600"/>
              <a:buFont typeface="Arial"/>
              <a:buNone/>
            </a:pPr>
            <a:r>
              <a:t/>
            </a:r>
            <a:endParaRPr b="1" i="0" sz="1600" u="none" cap="none" strike="noStrike">
              <a:solidFill>
                <a:schemeClr val="dk1"/>
              </a:solidFill>
              <a:latin typeface="Work Sans Light"/>
              <a:ea typeface="Work Sans Light"/>
              <a:cs typeface="Work Sans Light"/>
              <a:sym typeface="Work Sans Light"/>
            </a:endParaRPr>
          </a:p>
        </p:txBody>
      </p:sp>
      <p:pic>
        <p:nvPicPr>
          <p:cNvPr id="173" name="Google Shape;173;p8"/>
          <p:cNvPicPr preferRelativeResize="0"/>
          <p:nvPr/>
        </p:nvPicPr>
        <p:blipFill rotWithShape="1">
          <a:blip r:embed="rId3">
            <a:alphaModFix/>
          </a:blip>
          <a:srcRect b="13644" l="0" r="0" t="-6911"/>
          <a:stretch/>
        </p:blipFill>
        <p:spPr>
          <a:xfrm>
            <a:off x="7562550" y="167500"/>
            <a:ext cx="1965475" cy="1143049"/>
          </a:xfrm>
          <a:prstGeom prst="rect">
            <a:avLst/>
          </a:prstGeom>
          <a:noFill/>
          <a:ln>
            <a:noFill/>
          </a:ln>
        </p:spPr>
      </p:pic>
      <p:pic>
        <p:nvPicPr>
          <p:cNvPr id="174" name="Google Shape;174;p8"/>
          <p:cNvPicPr preferRelativeResize="0"/>
          <p:nvPr/>
        </p:nvPicPr>
        <p:blipFill rotWithShape="1">
          <a:blip r:embed="rId4">
            <a:alphaModFix/>
          </a:blip>
          <a:srcRect b="0" l="0" r="0" t="0"/>
          <a:stretch/>
        </p:blipFill>
        <p:spPr>
          <a:xfrm>
            <a:off x="9528025" y="235976"/>
            <a:ext cx="1074596" cy="1074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80" name="Google Shape;180;p10"/>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Sistema</a:t>
            </a:r>
            <a:endParaRPr b="1" i="0" sz="1600" u="none" cap="none" strike="noStrike">
              <a:solidFill>
                <a:schemeClr val="lt1"/>
              </a:solidFill>
              <a:latin typeface="Work Sans Light"/>
              <a:ea typeface="Work Sans Light"/>
              <a:cs typeface="Work Sans Light"/>
              <a:sym typeface="Work Sans Light"/>
            </a:endParaRPr>
          </a:p>
        </p:txBody>
      </p:sp>
      <p:sp>
        <p:nvSpPr>
          <p:cNvPr id="181" name="Google Shape;181;p10"/>
          <p:cNvSpPr txBox="1"/>
          <p:nvPr/>
        </p:nvSpPr>
        <p:spPr>
          <a:xfrm>
            <a:off x="372303" y="1563921"/>
            <a:ext cx="11447400" cy="48024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El sistema ÓptiCam permitirá a los clientes realizar la prueba virtual de monturas, consultar información de productos, generar cotizaciones y efectuar pagos seguros en línea. Asimismo, permitirá a los administradores gestionar el inventario en tiempo real, registrar repartidores, supervisar ventas y pedidos, y a los repartidores realizar el seguimiento de las entregas asignadas.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El sistema ÓptiCam no realizará exámenes optométricos ni diagnósticos visuales, ni contará con integración con aseguradoras de salud. De igual manera, no ofrecerá servicios clínicos especializados relacionados con la evaluación de la salud visual de los usuarios.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El sistema ÓptiCam se desarrollará bajo una arquitectura cliente-servidor. La vista se implementará en JavaScript con React, permitiendo una interfaz web dinámica y responsiva. El controlador y modelo estarán soportados por </a:t>
            </a:r>
            <a:r>
              <a:rPr b="0" i="0" lang="es-MX" sz="1800" u="sng" cap="none" strike="noStrike">
                <a:solidFill>
                  <a:schemeClr val="hlink"/>
                </a:solidFill>
                <a:latin typeface="Arial"/>
                <a:ea typeface="Arial"/>
                <a:cs typeface="Arial"/>
                <a:sym typeface="Arial"/>
                <a:hlinkClick r:id="rId3"/>
              </a:rPr>
              <a:t>Node.js</a:t>
            </a:r>
            <a:r>
              <a:rPr b="0" i="0" lang="es-MX" sz="1800" u="none" cap="none" strike="noStrike">
                <a:solidFill>
                  <a:schemeClr val="dk1"/>
                </a:solidFill>
                <a:latin typeface="Arial"/>
                <a:ea typeface="Arial"/>
                <a:cs typeface="Arial"/>
                <a:sym typeface="Arial"/>
              </a:rPr>
              <a:t> + Express. La base de datos será PostgreSQL y el despliegue se realizará con Nginx y PM2, garantizando estabilidad y escalabilidad.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Diagrama de distribucción: </a:t>
            </a:r>
            <a:r>
              <a:rPr b="0" i="0" lang="es-MX" sz="1800" u="sng" cap="none" strike="noStrike">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https://github.com/LENICITA/estructura_optica-balamb/blob/master/_docs_/trim2/07_diagrama_distribucion/Diagrama%20de%20despliegue.drawio.png</a:t>
            </a:r>
            <a:endParaRPr b="0" i="0" sz="1800" u="none" cap="none" strike="noStrike">
              <a:solidFill>
                <a:schemeClr val="dk1"/>
              </a:solidFill>
              <a:latin typeface="Arial"/>
              <a:ea typeface="Arial"/>
              <a:cs typeface="Arial"/>
              <a:sym typeface="Arial"/>
            </a:endParaRPr>
          </a:p>
        </p:txBody>
      </p:sp>
      <p:pic>
        <p:nvPicPr>
          <p:cNvPr id="182" name="Google Shape;182;p10"/>
          <p:cNvPicPr preferRelativeResize="0"/>
          <p:nvPr/>
        </p:nvPicPr>
        <p:blipFill rotWithShape="1">
          <a:blip r:embed="rId5">
            <a:alphaModFix/>
          </a:blip>
          <a:srcRect b="0" l="0" r="0" t="0"/>
          <a:stretch/>
        </p:blipFill>
        <p:spPr>
          <a:xfrm>
            <a:off x="9774350" y="231100"/>
            <a:ext cx="1001000" cy="1001000"/>
          </a:xfrm>
          <a:prstGeom prst="rect">
            <a:avLst/>
          </a:prstGeom>
          <a:noFill/>
          <a:ln>
            <a:noFill/>
          </a:ln>
        </p:spPr>
      </p:pic>
      <p:pic>
        <p:nvPicPr>
          <p:cNvPr id="183" name="Google Shape;183;p10"/>
          <p:cNvPicPr preferRelativeResize="0"/>
          <p:nvPr/>
        </p:nvPicPr>
        <p:blipFill rotWithShape="1">
          <a:blip r:embed="rId6">
            <a:alphaModFix/>
          </a:blip>
          <a:srcRect b="13644" l="0" r="0" t="-6911"/>
          <a:stretch/>
        </p:blipFill>
        <p:spPr>
          <a:xfrm>
            <a:off x="7943775" y="167500"/>
            <a:ext cx="1830579" cy="106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89" name="Google Shape;189;p12"/>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Sistema</a:t>
            </a:r>
            <a:endParaRPr b="1" i="0" sz="1600" u="none" cap="none" strike="noStrike">
              <a:solidFill>
                <a:schemeClr val="lt1"/>
              </a:solidFill>
              <a:latin typeface="Work Sans Light"/>
              <a:ea typeface="Work Sans Light"/>
              <a:cs typeface="Work Sans Light"/>
              <a:sym typeface="Work Sans Light"/>
            </a:endParaRPr>
          </a:p>
        </p:txBody>
      </p:sp>
      <p:sp>
        <p:nvSpPr>
          <p:cNvPr id="190" name="Google Shape;190;p12"/>
          <p:cNvSpPr txBox="1"/>
          <p:nvPr/>
        </p:nvSpPr>
        <p:spPr>
          <a:xfrm>
            <a:off x="-313447" y="2210446"/>
            <a:ext cx="11447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p:txBody>
      </p:sp>
      <p:pic>
        <p:nvPicPr>
          <p:cNvPr id="191" name="Google Shape;191;p12"/>
          <p:cNvPicPr preferRelativeResize="0"/>
          <p:nvPr/>
        </p:nvPicPr>
        <p:blipFill rotWithShape="1">
          <a:blip r:embed="rId3">
            <a:alphaModFix/>
          </a:blip>
          <a:srcRect b="0" l="0" r="0" t="0"/>
          <a:stretch/>
        </p:blipFill>
        <p:spPr>
          <a:xfrm>
            <a:off x="9774350" y="277975"/>
            <a:ext cx="1001000" cy="1001000"/>
          </a:xfrm>
          <a:prstGeom prst="rect">
            <a:avLst/>
          </a:prstGeom>
          <a:noFill/>
          <a:ln>
            <a:noFill/>
          </a:ln>
        </p:spPr>
      </p:pic>
      <p:pic>
        <p:nvPicPr>
          <p:cNvPr id="192" name="Google Shape;192;p12"/>
          <p:cNvPicPr preferRelativeResize="0"/>
          <p:nvPr/>
        </p:nvPicPr>
        <p:blipFill rotWithShape="1">
          <a:blip r:embed="rId4">
            <a:alphaModFix/>
          </a:blip>
          <a:srcRect b="13644" l="0" r="0" t="-6911"/>
          <a:stretch/>
        </p:blipFill>
        <p:spPr>
          <a:xfrm>
            <a:off x="7863050" y="175825"/>
            <a:ext cx="1911300" cy="1111550"/>
          </a:xfrm>
          <a:prstGeom prst="rect">
            <a:avLst/>
          </a:prstGeom>
          <a:noFill/>
          <a:ln>
            <a:noFill/>
          </a:ln>
        </p:spPr>
      </p:pic>
      <p:pic>
        <p:nvPicPr>
          <p:cNvPr id="193" name="Google Shape;193;p12"/>
          <p:cNvPicPr preferRelativeResize="0"/>
          <p:nvPr/>
        </p:nvPicPr>
        <p:blipFill rotWithShape="1">
          <a:blip r:embed="rId5">
            <a:alphaModFix/>
          </a:blip>
          <a:srcRect b="0" l="0" r="0" t="0"/>
          <a:stretch/>
        </p:blipFill>
        <p:spPr>
          <a:xfrm>
            <a:off x="138776" y="1592455"/>
            <a:ext cx="12011321" cy="4495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00" name="Google Shape;200;p14"/>
          <p:cNvSpPr txBox="1"/>
          <p:nvPr/>
        </p:nvSpPr>
        <p:spPr>
          <a:xfrm>
            <a:off x="60019" y="1858732"/>
            <a:ext cx="3854400" cy="22467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Diseño y Planeación del Proyecto</a:t>
            </a:r>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Elaboración del Mapa de Procesos (BPMN del negocio)</a:t>
            </a:r>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Aplicación de Técnicas de Recolección y Análisis Descriptivo</a:t>
            </a:r>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Especificación de Requerimientos Funcionales y No Funcionales</a:t>
            </a:r>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Validación de Requerimientos mediante Prototipo</a:t>
            </a:r>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Control de Versiones</a:t>
            </a:r>
            <a:endParaRPr/>
          </a:p>
        </p:txBody>
      </p:sp>
      <p:grpSp>
        <p:nvGrpSpPr>
          <p:cNvPr id="201" name="Google Shape;201;p14"/>
          <p:cNvGrpSpPr/>
          <p:nvPr/>
        </p:nvGrpSpPr>
        <p:grpSpPr>
          <a:xfrm>
            <a:off x="60019" y="1521475"/>
            <a:ext cx="3239167" cy="347863"/>
            <a:chOff x="668953" y="1494678"/>
            <a:chExt cx="3239167" cy="347863"/>
          </a:xfrm>
        </p:grpSpPr>
        <p:sp>
          <p:nvSpPr>
            <p:cNvPr id="202" name="Google Shape;202;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204" name="Google Shape;204;p14"/>
          <p:cNvSpPr txBox="1"/>
          <p:nvPr/>
        </p:nvSpPr>
        <p:spPr>
          <a:xfrm>
            <a:off x="263377" y="4609000"/>
            <a:ext cx="4634700" cy="20319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Análisis Técnico y Estimación de Costos</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Diseño y Documentación de Casos de Uso</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Diseño del Modelo Entidad-Relación (Crow’s Foot)</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Normalización del Modelo Relacional (3FN)</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Elaboración del Diccionario de Datos</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Diseño del Diagrama de Clases (UML)</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Diseño del Diagrama de Despliegue (UML)</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Control de Versiones</a:t>
            </a:r>
            <a:endParaRPr>
              <a:solidFill>
                <a:schemeClr val="dk1"/>
              </a:solidFill>
              <a:latin typeface="Work Sans Light"/>
              <a:ea typeface="Work Sans Light"/>
              <a:cs typeface="Work Sans Light"/>
              <a:sym typeface="Work Sans Light"/>
            </a:endParaRPr>
          </a:p>
        </p:txBody>
      </p:sp>
      <p:grpSp>
        <p:nvGrpSpPr>
          <p:cNvPr id="205" name="Google Shape;205;p14"/>
          <p:cNvGrpSpPr/>
          <p:nvPr/>
        </p:nvGrpSpPr>
        <p:grpSpPr>
          <a:xfrm>
            <a:off x="263372" y="4261126"/>
            <a:ext cx="3239167" cy="347863"/>
            <a:chOff x="668953" y="1494678"/>
            <a:chExt cx="3239167" cy="347863"/>
          </a:xfrm>
        </p:grpSpPr>
        <p:sp>
          <p:nvSpPr>
            <p:cNvPr id="206" name="Google Shape;206;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 name="Google Shape;207;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208" name="Google Shape;208;p14"/>
          <p:cNvGrpSpPr/>
          <p:nvPr/>
        </p:nvGrpSpPr>
        <p:grpSpPr>
          <a:xfrm>
            <a:off x="3914420" y="1521475"/>
            <a:ext cx="3239167" cy="347863"/>
            <a:chOff x="668953" y="1494678"/>
            <a:chExt cx="3239167" cy="347863"/>
          </a:xfrm>
        </p:grpSpPr>
        <p:sp>
          <p:nvSpPr>
            <p:cNvPr id="209" name="Google Shape;209;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211" name="Google Shape;211;p14"/>
          <p:cNvSpPr txBox="1"/>
          <p:nvPr/>
        </p:nvSpPr>
        <p:spPr>
          <a:xfrm>
            <a:off x="4011817" y="1847795"/>
            <a:ext cx="3854400" cy="22473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Implementación de Base de Datos (SQL / MongoDB)</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Pruebas y Consultas de Base de Datos (DML / CRUD)</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Encriptación y Seguridad de Datos</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Desarrollo Front-End con Simulación de Backend y Autenticación</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Control de Versiones</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Elaborar el prototipo navegable del software (HTML - CSS)</a:t>
            </a:r>
            <a:endParaRPr>
              <a:solidFill>
                <a:schemeClr val="dk1"/>
              </a:solidFill>
              <a:latin typeface="Work Sans Light"/>
              <a:ea typeface="Work Sans Light"/>
              <a:cs typeface="Work Sans Light"/>
              <a:sym typeface="Work Sans Light"/>
            </a:endParaRPr>
          </a:p>
        </p:txBody>
      </p:sp>
      <p:grpSp>
        <p:nvGrpSpPr>
          <p:cNvPr id="212" name="Google Shape;212;p14"/>
          <p:cNvGrpSpPr/>
          <p:nvPr/>
        </p:nvGrpSpPr>
        <p:grpSpPr>
          <a:xfrm>
            <a:off x="4659575" y="4456550"/>
            <a:ext cx="3239100" cy="347856"/>
            <a:chOff x="120703" y="795728"/>
            <a:chExt cx="3239100" cy="1046813"/>
          </a:xfrm>
        </p:grpSpPr>
        <p:sp>
          <p:nvSpPr>
            <p:cNvPr id="213" name="Google Shape;213;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4" name="Google Shape;214;p14"/>
            <p:cNvSpPr txBox="1"/>
            <p:nvPr/>
          </p:nvSpPr>
          <p:spPr>
            <a:xfrm>
              <a:off x="120703" y="79572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215" name="Google Shape;215;p14"/>
          <p:cNvSpPr txBox="1"/>
          <p:nvPr/>
        </p:nvSpPr>
        <p:spPr>
          <a:xfrm>
            <a:off x="4659583" y="4804389"/>
            <a:ext cx="3854400" cy="9543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Implementación de API REST Segura</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Integración del Front-End con API REST (80%)</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Control de Versiones</a:t>
            </a:r>
            <a:endParaRPr>
              <a:solidFill>
                <a:schemeClr val="dk1"/>
              </a:solidFill>
              <a:latin typeface="Work Sans Light"/>
              <a:ea typeface="Work Sans Light"/>
              <a:cs typeface="Work Sans Light"/>
              <a:sym typeface="Work Sans Light"/>
            </a:endParaRPr>
          </a:p>
        </p:txBody>
      </p:sp>
      <p:grpSp>
        <p:nvGrpSpPr>
          <p:cNvPr id="216" name="Google Shape;216;p14"/>
          <p:cNvGrpSpPr/>
          <p:nvPr/>
        </p:nvGrpSpPr>
        <p:grpSpPr>
          <a:xfrm>
            <a:off x="7863041" y="1521478"/>
            <a:ext cx="3239167" cy="347863"/>
            <a:chOff x="668953" y="1494678"/>
            <a:chExt cx="3239167" cy="347863"/>
          </a:xfrm>
        </p:grpSpPr>
        <p:sp>
          <p:nvSpPr>
            <p:cNvPr id="217" name="Google Shape;217;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219" name="Google Shape;219;p14"/>
          <p:cNvSpPr txBox="1"/>
          <p:nvPr/>
        </p:nvSpPr>
        <p:spPr>
          <a:xfrm>
            <a:off x="7898676" y="1954775"/>
            <a:ext cx="3298500" cy="18162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Codificación Completa del Proyecto</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Integración de API REST con Aplicación Móvil</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Documentación de API REST (Swagger)</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Aplicación de Metodología Ágil en Proyecto Móvil</a:t>
            </a:r>
            <a:endParaRPr>
              <a:solidFill>
                <a:schemeClr val="dk1"/>
              </a:solidFill>
              <a:latin typeface="Work Sans Light"/>
              <a:ea typeface="Work Sans Light"/>
              <a:cs typeface="Work Sans Light"/>
              <a:sym typeface="Work Sans Light"/>
            </a:endParaRPr>
          </a:p>
        </p:txBody>
      </p:sp>
      <p:pic>
        <p:nvPicPr>
          <p:cNvPr id="220" name="Google Shape;220;p14"/>
          <p:cNvPicPr preferRelativeResize="0"/>
          <p:nvPr/>
        </p:nvPicPr>
        <p:blipFill rotWithShape="1">
          <a:blip r:embed="rId3">
            <a:alphaModFix/>
          </a:blip>
          <a:srcRect b="0" l="0" r="0" t="0"/>
          <a:stretch/>
        </p:blipFill>
        <p:spPr>
          <a:xfrm>
            <a:off x="9774350" y="272763"/>
            <a:ext cx="1001000" cy="1001000"/>
          </a:xfrm>
          <a:prstGeom prst="rect">
            <a:avLst/>
          </a:prstGeom>
          <a:noFill/>
          <a:ln>
            <a:noFill/>
          </a:ln>
        </p:spPr>
      </p:pic>
      <p:pic>
        <p:nvPicPr>
          <p:cNvPr id="221" name="Google Shape;221;p14"/>
          <p:cNvPicPr preferRelativeResize="0"/>
          <p:nvPr/>
        </p:nvPicPr>
        <p:blipFill rotWithShape="1">
          <a:blip r:embed="rId4">
            <a:alphaModFix/>
          </a:blip>
          <a:srcRect b="13644" l="0" r="0" t="-6911"/>
          <a:stretch/>
        </p:blipFill>
        <p:spPr>
          <a:xfrm>
            <a:off x="7863050" y="194026"/>
            <a:ext cx="1911300" cy="1111550"/>
          </a:xfrm>
          <a:prstGeom prst="rect">
            <a:avLst/>
          </a:prstGeom>
          <a:noFill/>
          <a:ln>
            <a:noFill/>
          </a:ln>
        </p:spPr>
      </p:pic>
      <p:grpSp>
        <p:nvGrpSpPr>
          <p:cNvPr id="222" name="Google Shape;222;p14"/>
          <p:cNvGrpSpPr/>
          <p:nvPr/>
        </p:nvGrpSpPr>
        <p:grpSpPr>
          <a:xfrm>
            <a:off x="8075241" y="3856402"/>
            <a:ext cx="3239100" cy="347744"/>
            <a:chOff x="668953" y="1494678"/>
            <a:chExt cx="3239100" cy="347744"/>
          </a:xfrm>
        </p:grpSpPr>
        <p:sp>
          <p:nvSpPr>
            <p:cNvPr id="223" name="Google Shape;223;p14"/>
            <p:cNvSpPr/>
            <p:nvPr/>
          </p:nvSpPr>
          <p:spPr>
            <a:xfrm>
              <a:off x="781688" y="17968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4" name="Google Shape;224;p14"/>
            <p:cNvSpPr txBox="1"/>
            <p:nvPr/>
          </p:nvSpPr>
          <p:spPr>
            <a:xfrm>
              <a:off x="668953" y="149467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Sexto</a:t>
              </a:r>
              <a:r>
                <a:rPr b="1" i="0" lang="es-MX" sz="1800" u="none" cap="none" strike="noStrike">
                  <a:solidFill>
                    <a:srgbClr val="38AA00"/>
                  </a:solidFill>
                  <a:latin typeface="Work Sans Light"/>
                  <a:ea typeface="Work Sans Light"/>
                  <a:cs typeface="Work Sans Light"/>
                  <a:sym typeface="Work Sans Light"/>
                </a:rPr>
                <a:t> Trimestre</a:t>
              </a:r>
              <a:endParaRPr b="0" i="0" sz="1400" u="none" cap="none" strike="noStrike">
                <a:solidFill>
                  <a:srgbClr val="000000"/>
                </a:solidFill>
                <a:latin typeface="Arial"/>
                <a:ea typeface="Arial"/>
                <a:cs typeface="Arial"/>
                <a:sym typeface="Arial"/>
              </a:endParaRPr>
            </a:p>
          </p:txBody>
        </p:sp>
      </p:grpSp>
      <p:sp>
        <p:nvSpPr>
          <p:cNvPr id="225" name="Google Shape;225;p14"/>
          <p:cNvSpPr txBox="1"/>
          <p:nvPr/>
        </p:nvSpPr>
        <p:spPr>
          <a:xfrm>
            <a:off x="8324550" y="4289575"/>
            <a:ext cx="3900600" cy="20319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Aplicación de Pruebas de Software</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Plan de Instalación, Respaldo y Migración</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Implementación de Modelo de Calidad del Software</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Documentación Técnica y de Usuario</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Despliegue del Aplicativo según Arquitectura UML</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Control de Versiones</a:t>
            </a:r>
            <a:endParaRPr>
              <a:solidFill>
                <a:schemeClr val="dk1"/>
              </a:solidFill>
              <a:latin typeface="Work Sans Light"/>
              <a:ea typeface="Work Sans Light"/>
              <a:cs typeface="Work Sans Light"/>
              <a:sym typeface="Work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Imagen que contiene Interfaz de usuario gráfica&#10;&#10;Descripción generada automáticamente" id="230" name="Google Shape;230;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
          <p:cNvSpPr txBox="1"/>
          <p:nvPr/>
        </p:nvSpPr>
        <p:spPr>
          <a:xfrm>
            <a:off x="3948153" y="1315925"/>
            <a:ext cx="42957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200"/>
              <a:buFont typeface="Arial"/>
              <a:buNone/>
            </a:pPr>
            <a:r>
              <a:rPr b="0" i="0" lang="es-MX" sz="7200" u="none" cap="none" strike="noStrike">
                <a:solidFill>
                  <a:schemeClr val="lt1"/>
                </a:solidFill>
                <a:latin typeface="Work Sans Light"/>
                <a:ea typeface="Work Sans Light"/>
                <a:cs typeface="Work Sans Light"/>
                <a:sym typeface="Work Sans Light"/>
              </a:rPr>
              <a:t>ÓPTICAM</a:t>
            </a:r>
            <a:endParaRPr b="0" i="0" sz="1400" u="none" cap="none" strike="noStrike">
              <a:solidFill>
                <a:srgbClr val="000000"/>
              </a:solidFill>
              <a:latin typeface="Arial"/>
              <a:ea typeface="Arial"/>
              <a:cs typeface="Arial"/>
              <a:sym typeface="Arial"/>
            </a:endParaRPr>
          </a:p>
        </p:txBody>
      </p:sp>
      <p:cxnSp>
        <p:nvCxnSpPr>
          <p:cNvPr id="109" name="Google Shape;109;p2"/>
          <p:cNvCxnSpPr/>
          <p:nvPr/>
        </p:nvCxnSpPr>
        <p:spPr>
          <a:xfrm>
            <a:off x="5227899" y="3321934"/>
            <a:ext cx="1736203" cy="0"/>
          </a:xfrm>
          <a:prstGeom prst="straightConnector1">
            <a:avLst/>
          </a:prstGeom>
          <a:noFill/>
          <a:ln cap="flat" cmpd="sng" w="9525">
            <a:solidFill>
              <a:schemeClr val="lt1"/>
            </a:solidFill>
            <a:prstDash val="solid"/>
            <a:miter lim="800000"/>
            <a:headEnd len="sm" w="sm" type="none"/>
            <a:tailEnd len="sm" w="sm" type="none"/>
          </a:ln>
        </p:spPr>
      </p:cxnSp>
      <p:sp>
        <p:nvSpPr>
          <p:cNvPr id="110" name="Google Shape;110;p2"/>
          <p:cNvSpPr txBox="1"/>
          <p:nvPr/>
        </p:nvSpPr>
        <p:spPr>
          <a:xfrm>
            <a:off x="4168816" y="3463724"/>
            <a:ext cx="38544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lt1"/>
                </a:solidFill>
                <a:latin typeface="Work Sans Light"/>
                <a:ea typeface="Work Sans Light"/>
                <a:cs typeface="Work Sans Light"/>
                <a:sym typeface="Work Sans Light"/>
              </a:rPr>
              <a:t>CABREJO BELLO LAURA SOFIA </a:t>
            </a:r>
            <a:endParaRPr b="0" i="0" sz="1600" u="none" cap="none" strike="noStrike">
              <a:solidFill>
                <a:schemeClr val="lt1"/>
              </a:solidFill>
              <a:latin typeface="Work Sans Light"/>
              <a:ea typeface="Work Sans Light"/>
              <a:cs typeface="Work Sans Light"/>
              <a:sym typeface="Work Sans Light"/>
            </a:endParaRPr>
          </a:p>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lt1"/>
                </a:solidFill>
                <a:latin typeface="Work Sans Light"/>
                <a:ea typeface="Work Sans Light"/>
                <a:cs typeface="Work Sans Light"/>
                <a:sym typeface="Work Sans Light"/>
              </a:rPr>
              <a:t>FORERO GUAYARA JUAN SEBASTIAN </a:t>
            </a:r>
            <a:endParaRPr b="0" i="0" sz="1600" u="none" cap="none" strike="noStrike">
              <a:solidFill>
                <a:schemeClr val="lt1"/>
              </a:solidFill>
              <a:latin typeface="Work Sans Light"/>
              <a:ea typeface="Work Sans Light"/>
              <a:cs typeface="Work Sans Light"/>
              <a:sym typeface="Work Sans Light"/>
            </a:endParaRPr>
          </a:p>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lt1"/>
                </a:solidFill>
                <a:latin typeface="Work Sans Light"/>
                <a:ea typeface="Work Sans Light"/>
                <a:cs typeface="Work Sans Light"/>
                <a:sym typeface="Work Sans Light"/>
              </a:rPr>
              <a:t>MOSQUERA LARA SHARITH JORLEYNI </a:t>
            </a:r>
            <a:endParaRPr b="0" i="0" sz="1600" u="none" cap="none" strike="noStrike">
              <a:solidFill>
                <a:schemeClr val="lt1"/>
              </a:solidFill>
              <a:latin typeface="Work Sans Light"/>
              <a:ea typeface="Work Sans Light"/>
              <a:cs typeface="Work Sans Light"/>
              <a:sym typeface="Work Sans Light"/>
            </a:endParaRPr>
          </a:p>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lt1"/>
                </a:solidFill>
                <a:latin typeface="Work Sans Light"/>
                <a:ea typeface="Work Sans Light"/>
                <a:cs typeface="Work Sans Light"/>
                <a:sym typeface="Work Sans Light"/>
              </a:rPr>
              <a:t>RAMIREZ BERNAL VALENTINA </a:t>
            </a:r>
            <a:endParaRPr b="0" i="0" sz="1600" u="none" cap="none" strike="noStrike">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3"/>
          <p:cNvSpPr/>
          <p:nvPr/>
        </p:nvSpPr>
        <p:spPr>
          <a:xfrm>
            <a:off x="1157468" y="2685327"/>
            <a:ext cx="2939970"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3"/>
          <p:cNvSpPr txBox="1"/>
          <p:nvPr/>
        </p:nvSpPr>
        <p:spPr>
          <a:xfrm>
            <a:off x="1145895" y="235607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3600" u="none" cap="none" strike="noStrike">
                <a:solidFill>
                  <a:srgbClr val="38AA00"/>
                </a:solidFill>
                <a:latin typeface="Work Sans Light"/>
                <a:ea typeface="Work Sans Light"/>
                <a:cs typeface="Work Sans Light"/>
                <a:sym typeface="Work Sans Light"/>
              </a:rPr>
              <a:t>Introducción</a:t>
            </a:r>
            <a:endParaRPr b="0" i="0" sz="1400" u="none" cap="none" strike="noStrike">
              <a:solidFill>
                <a:srgbClr val="000000"/>
              </a:solidFill>
              <a:latin typeface="Arial"/>
              <a:ea typeface="Arial"/>
              <a:cs typeface="Arial"/>
              <a:sym typeface="Arial"/>
            </a:endParaRPr>
          </a:p>
        </p:txBody>
      </p:sp>
      <p:sp>
        <p:nvSpPr>
          <p:cNvPr id="117" name="Google Shape;117;p3"/>
          <p:cNvSpPr txBox="1"/>
          <p:nvPr/>
        </p:nvSpPr>
        <p:spPr>
          <a:xfrm>
            <a:off x="1145896" y="3275635"/>
            <a:ext cx="3854400" cy="31401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El proyecto se desarrolla en el sector óptico y está orientado a la empresa Óptica Virtual Balamb, mediante la propuesta de un sistema de información web. La presentación aborda el problema identificado, los objetivos planteados, la justificación del proyecto, así como su alcance y delimitación temporal definida mediante el modelo Gantt.</a:t>
            </a:r>
            <a:endParaRPr b="0" i="0" sz="1800" u="none" cap="none" strike="noStrike">
              <a:solidFill>
                <a:schemeClr val="dk1"/>
              </a:solidFill>
              <a:latin typeface="Arial"/>
              <a:ea typeface="Arial"/>
              <a:cs typeface="Arial"/>
              <a:sym typeface="Arial"/>
            </a:endParaRPr>
          </a:p>
        </p:txBody>
      </p:sp>
      <p:pic>
        <p:nvPicPr>
          <p:cNvPr id="118" name="Google Shape;118;p3" title="ChatGPT Image 4 feb 2026, 05_01_07 p.m..png"/>
          <p:cNvPicPr preferRelativeResize="0"/>
          <p:nvPr/>
        </p:nvPicPr>
        <p:blipFill rotWithShape="1">
          <a:blip r:embed="rId4">
            <a:alphaModFix/>
          </a:blip>
          <a:srcRect b="25160" l="0" r="0" t="0"/>
          <a:stretch/>
        </p:blipFill>
        <p:spPr>
          <a:xfrm>
            <a:off x="6082900" y="0"/>
            <a:ext cx="6109100" cy="68579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4"/>
          <p:cNvSpPr txBox="1"/>
          <p:nvPr/>
        </p:nvSpPr>
        <p:spPr>
          <a:xfrm>
            <a:off x="456236" y="41668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OPTICA BALAMB</a:t>
            </a:r>
            <a:endParaRPr b="0" i="0" sz="1400" u="none" cap="none" strike="noStrike">
              <a:solidFill>
                <a:srgbClr val="000000"/>
              </a:solidFill>
              <a:latin typeface="Arial"/>
              <a:ea typeface="Arial"/>
              <a:cs typeface="Arial"/>
              <a:sym typeface="Arial"/>
            </a:endParaRPr>
          </a:p>
        </p:txBody>
      </p:sp>
      <p:sp>
        <p:nvSpPr>
          <p:cNvPr id="124" name="Google Shape;124;p4"/>
          <p:cNvSpPr txBox="1"/>
          <p:nvPr/>
        </p:nvSpPr>
        <p:spPr>
          <a:xfrm>
            <a:off x="7295325" y="3061300"/>
            <a:ext cx="25359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uFill>
                  <a:noFill/>
                </a:uFill>
                <a:latin typeface="Arial"/>
                <a:ea typeface="Arial"/>
                <a:cs typeface="Arial"/>
                <a:sym typeface="Arial"/>
                <a:hlinkClick action="ppaction://hlinksldjump" r:id="rId4">
                  <a:extLst>
                    <a:ext uri="{A12FA001-AC4F-418D-AE19-62706E023703}">
                      <ahyp:hlinkClr val="tx"/>
                    </a:ext>
                  </a:extLst>
                </a:hlinkClick>
              </a:rPr>
              <a:t>Problema</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uFill>
                  <a:noFill/>
                </a:uFill>
                <a:latin typeface="Arial"/>
                <a:ea typeface="Arial"/>
                <a:cs typeface="Arial"/>
                <a:sym typeface="Arial"/>
                <a:hlinkClick action="ppaction://hlinksldjump" r:id="rId5">
                  <a:extLst>
                    <a:ext uri="{A12FA001-AC4F-418D-AE19-62706E023703}">
                      <ahyp:hlinkClr val="tx"/>
                    </a:ext>
                  </a:extLst>
                </a:hlinkClick>
              </a:rPr>
              <a:t>Objetivos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uFill>
                  <a:noFill/>
                </a:uFill>
                <a:latin typeface="Arial"/>
                <a:ea typeface="Arial"/>
                <a:cs typeface="Arial"/>
                <a:sym typeface="Arial"/>
                <a:hlinkClick action="ppaction://hlinksldjump" r:id="rId6">
                  <a:extLst>
                    <a:ext uri="{A12FA001-AC4F-418D-AE19-62706E023703}">
                      <ahyp:hlinkClr val="tx"/>
                    </a:ext>
                  </a:extLst>
                </a:hlinkClick>
              </a:rPr>
              <a:t>Justificación</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uFill>
                  <a:noFill/>
                </a:uFill>
                <a:latin typeface="Arial"/>
                <a:ea typeface="Arial"/>
                <a:cs typeface="Arial"/>
                <a:sym typeface="Arial"/>
                <a:hlinkClick action="ppaction://hlinksldjump" r:id="rId7">
                  <a:extLst>
                    <a:ext uri="{A12FA001-AC4F-418D-AE19-62706E023703}">
                      <ahyp:hlinkClr val="tx"/>
                    </a:ext>
                  </a:extLst>
                </a:hlinkClick>
              </a:rPr>
              <a:t>Alcance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uFill>
                  <a:noFill/>
                </a:uFill>
                <a:latin typeface="Arial"/>
                <a:ea typeface="Arial"/>
                <a:cs typeface="Arial"/>
                <a:sym typeface="Arial"/>
                <a:hlinkClick action="ppaction://hlinksldjump" r:id="rId8">
                  <a:extLst>
                    <a:ext uri="{A12FA001-AC4F-418D-AE19-62706E023703}">
                      <ahyp:hlinkClr val="tx"/>
                    </a:ext>
                  </a:extLst>
                </a:hlinkClick>
              </a:rPr>
              <a:t>Delimitación</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uFill>
                  <a:noFill/>
                </a:uFill>
                <a:latin typeface="Arial"/>
                <a:ea typeface="Arial"/>
                <a:cs typeface="Arial"/>
                <a:sym typeface="Arial"/>
                <a:hlinkClick action="ppaction://hlinksldjump" r:id="rId9">
                  <a:extLst>
                    <a:ext uri="{A12FA001-AC4F-418D-AE19-62706E023703}">
                      <ahyp:hlinkClr val="tx"/>
                    </a:ext>
                  </a:extLst>
                </a:hlinkClick>
              </a:rPr>
              <a:t>Entregables Trimestre</a:t>
            </a:r>
            <a:endParaRPr b="0" i="0" sz="1800" u="none" cap="none" strike="noStrike">
              <a:solidFill>
                <a:schemeClr val="dk1"/>
              </a:solidFill>
              <a:latin typeface="Arial"/>
              <a:ea typeface="Arial"/>
              <a:cs typeface="Arial"/>
              <a:sym typeface="Arial"/>
            </a:endParaRPr>
          </a:p>
        </p:txBody>
      </p:sp>
      <p:pic>
        <p:nvPicPr>
          <p:cNvPr id="125" name="Google Shape;125;p4"/>
          <p:cNvPicPr preferRelativeResize="0"/>
          <p:nvPr/>
        </p:nvPicPr>
        <p:blipFill rotWithShape="1">
          <a:blip r:embed="rId10">
            <a:alphaModFix/>
          </a:blip>
          <a:srcRect b="0" l="0" r="0" t="0"/>
          <a:stretch/>
        </p:blipFill>
        <p:spPr>
          <a:xfrm>
            <a:off x="4869850" y="3019199"/>
            <a:ext cx="1838924" cy="1838900"/>
          </a:xfrm>
          <a:prstGeom prst="rect">
            <a:avLst/>
          </a:prstGeom>
          <a:noFill/>
          <a:ln>
            <a:noFill/>
          </a:ln>
        </p:spPr>
      </p:pic>
      <p:pic>
        <p:nvPicPr>
          <p:cNvPr id="126" name="Google Shape;126;p4"/>
          <p:cNvPicPr preferRelativeResize="0"/>
          <p:nvPr/>
        </p:nvPicPr>
        <p:blipFill rotWithShape="1">
          <a:blip r:embed="rId11">
            <a:alphaModFix/>
          </a:blip>
          <a:srcRect b="13644" l="0" r="0" t="-6911"/>
          <a:stretch/>
        </p:blipFill>
        <p:spPr>
          <a:xfrm>
            <a:off x="1552473" y="2977088"/>
            <a:ext cx="3161976" cy="1838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32" name="Google Shape;132;p5"/>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Sistema</a:t>
            </a:r>
            <a:endParaRPr b="1" i="0" sz="1600" u="none" cap="none" strike="noStrike">
              <a:solidFill>
                <a:schemeClr val="lt1"/>
              </a:solidFill>
              <a:latin typeface="Work Sans Light"/>
              <a:ea typeface="Work Sans Light"/>
              <a:cs typeface="Work Sans Light"/>
              <a:sym typeface="Work Sans Light"/>
            </a:endParaRPr>
          </a:p>
        </p:txBody>
      </p:sp>
      <p:sp>
        <p:nvSpPr>
          <p:cNvPr id="133" name="Google Shape;133;p5"/>
          <p:cNvSpPr txBox="1"/>
          <p:nvPr/>
        </p:nvSpPr>
        <p:spPr>
          <a:xfrm>
            <a:off x="1232775" y="1732800"/>
            <a:ext cx="9862200" cy="4806600"/>
          </a:xfrm>
          <a:prstGeom prst="rect">
            <a:avLst/>
          </a:prstGeom>
          <a:noFill/>
          <a:ln>
            <a:noFill/>
          </a:ln>
        </p:spPr>
        <p:txBody>
          <a:bodyPr anchorCtr="0" anchor="t" bIns="45700" lIns="91425" spcFirstLastPara="1" rIns="91425" wrap="square" tIns="45700">
            <a:spAutoFit/>
          </a:bodyPr>
          <a:lstStyle/>
          <a:p>
            <a:pPr indent="457200" lvl="0" marL="0" marR="0" rtl="0" algn="l">
              <a:lnSpc>
                <a:spcPct val="115000"/>
              </a:lnSpc>
              <a:spcBef>
                <a:spcPts val="110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La Óptica Virtual Balamb se dedica a la venta de lentes, monturas y accesorios, para gafas. No tiene un espacio físico, por lo cual, opera exclusivamente de forma digital por diferentes canales. Los procesos clave para su funcionamiento son: el inventario, pedidos, pagos, distribución de sus productos.</a:t>
            </a:r>
            <a:endParaRPr b="0" i="0" sz="1800" u="none" cap="none" strike="noStrike">
              <a:solidFill>
                <a:schemeClr val="dk1"/>
              </a:solidFill>
              <a:latin typeface="Arial"/>
              <a:ea typeface="Arial"/>
              <a:cs typeface="Arial"/>
              <a:sym typeface="Arial"/>
            </a:endParaRPr>
          </a:p>
          <a:p>
            <a:pPr indent="457200" lvl="0" marL="0" marR="0" rtl="0" algn="l">
              <a:lnSpc>
                <a:spcPct val="115000"/>
              </a:lnSpc>
              <a:spcBef>
                <a:spcPts val="110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La obtención de información se realizó mediante </a:t>
            </a:r>
            <a:r>
              <a:rPr b="1" i="0" lang="es-MX" sz="1800" u="none" cap="none" strike="noStrike">
                <a:solidFill>
                  <a:schemeClr val="dk1"/>
                </a:solidFill>
                <a:latin typeface="Arial"/>
                <a:ea typeface="Arial"/>
                <a:cs typeface="Arial"/>
                <a:sym typeface="Arial"/>
              </a:rPr>
              <a:t>Microsoft Forms</a:t>
            </a:r>
            <a:r>
              <a:rPr b="0" i="0" lang="es-MX" sz="1800" u="none" cap="none" strike="noStrike">
                <a:solidFill>
                  <a:schemeClr val="dk1"/>
                </a:solidFill>
                <a:latin typeface="Arial"/>
                <a:ea typeface="Arial"/>
                <a:cs typeface="Arial"/>
                <a:sym typeface="Arial"/>
              </a:rPr>
              <a:t>, dirigiéndose específicamente a clientes de la organización y a personas que habitualmente realizan sus compras en establecimientos ópticos presenciales.</a:t>
            </a:r>
            <a:endParaRPr b="0" i="0" sz="1800" u="none" cap="none" strike="noStrike">
              <a:solidFill>
                <a:schemeClr val="dk1"/>
              </a:solidFill>
              <a:latin typeface="Arial"/>
              <a:ea typeface="Arial"/>
              <a:cs typeface="Arial"/>
              <a:sym typeface="Arial"/>
            </a:endParaRPr>
          </a:p>
          <a:p>
            <a:pPr indent="457200" lvl="0" marL="0" marR="0" rtl="0" algn="l">
              <a:lnSpc>
                <a:spcPct val="115000"/>
              </a:lnSpc>
              <a:spcBef>
                <a:spcPts val="1200"/>
              </a:spcBef>
              <a:spcAft>
                <a:spcPts val="1200"/>
              </a:spcAft>
              <a:buClr>
                <a:srgbClr val="000000"/>
              </a:buClr>
              <a:buSzPts val="1800"/>
              <a:buFont typeface="Arial"/>
              <a:buNone/>
            </a:pPr>
            <a:r>
              <a:rPr b="0" i="0" lang="es-MX" sz="1800" u="none" cap="none" strike="noStrike">
                <a:solidFill>
                  <a:schemeClr val="dk1"/>
                </a:solidFill>
                <a:latin typeface="Arial"/>
                <a:ea typeface="Arial"/>
                <a:cs typeface="Arial"/>
                <a:sym typeface="Arial"/>
              </a:rPr>
              <a:t>El proceso comercial de la óptica inicia formalmente cuando el </a:t>
            </a:r>
            <a:r>
              <a:rPr b="1" i="0" lang="es-MX" sz="1800" u="none" cap="none" strike="noStrike">
                <a:solidFill>
                  <a:schemeClr val="dk1"/>
                </a:solidFill>
                <a:latin typeface="Arial"/>
                <a:ea typeface="Arial"/>
                <a:cs typeface="Arial"/>
                <a:sym typeface="Arial"/>
              </a:rPr>
              <a:t>Cliente</a:t>
            </a:r>
            <a:r>
              <a:rPr b="0" i="0" lang="es-MX" sz="1800" u="none" cap="none" strike="noStrike">
                <a:solidFill>
                  <a:schemeClr val="dk1"/>
                </a:solidFill>
                <a:latin typeface="Arial"/>
                <a:ea typeface="Arial"/>
                <a:cs typeface="Arial"/>
                <a:sym typeface="Arial"/>
              </a:rPr>
              <a:t> envía un mensaje a través de </a:t>
            </a:r>
            <a:r>
              <a:rPr b="1" i="0" lang="es-MX" sz="1800" u="none" cap="none" strike="noStrike">
                <a:solidFill>
                  <a:schemeClr val="dk1"/>
                </a:solidFill>
                <a:latin typeface="Arial"/>
                <a:ea typeface="Arial"/>
                <a:cs typeface="Arial"/>
                <a:sym typeface="Arial"/>
              </a:rPr>
              <a:t>WhatsApp</a:t>
            </a:r>
            <a:r>
              <a:rPr b="0" i="0" lang="es-MX" sz="1800" u="none" cap="none" strike="noStrike">
                <a:solidFill>
                  <a:schemeClr val="dk1"/>
                </a:solidFill>
                <a:latin typeface="Arial"/>
                <a:ea typeface="Arial"/>
                <a:cs typeface="Arial"/>
                <a:sym typeface="Arial"/>
              </a:rPr>
              <a:t> solicitando información detallada sobre los servicios o productos disponibles. Una vez que el </a:t>
            </a:r>
            <a:r>
              <a:rPr b="1" i="0" lang="es-MX" sz="1800" u="none" cap="none" strike="noStrike">
                <a:solidFill>
                  <a:schemeClr val="dk1"/>
                </a:solidFill>
                <a:latin typeface="Arial"/>
                <a:ea typeface="Arial"/>
                <a:cs typeface="Arial"/>
                <a:sym typeface="Arial"/>
              </a:rPr>
              <a:t>Administrador</a:t>
            </a:r>
            <a:r>
              <a:rPr b="0" i="0" lang="es-MX" sz="1800" u="none" cap="none" strike="noStrike">
                <a:solidFill>
                  <a:schemeClr val="dk1"/>
                </a:solidFill>
                <a:latin typeface="Arial"/>
                <a:ea typeface="Arial"/>
                <a:cs typeface="Arial"/>
                <a:sym typeface="Arial"/>
              </a:rPr>
              <a:t> recibe esta solicitud por el mismo medio, se activa internamente el </a:t>
            </a:r>
            <a:r>
              <a:rPr b="1" i="0" lang="es-MX" sz="1800" u="none" cap="none" strike="noStrike">
                <a:solidFill>
                  <a:schemeClr val="dk1"/>
                </a:solidFill>
                <a:latin typeface="Arial"/>
                <a:ea typeface="Arial"/>
                <a:cs typeface="Arial"/>
                <a:sym typeface="Arial"/>
              </a:rPr>
              <a:t>Subproceso de gafas</a:t>
            </a:r>
            <a:r>
              <a:rPr b="0" i="0" lang="es-MX" sz="1800" u="none" cap="none" strike="noStrike">
                <a:solidFill>
                  <a:schemeClr val="dk1"/>
                </a:solidFill>
                <a:latin typeface="Arial"/>
                <a:ea typeface="Arial"/>
                <a:cs typeface="Arial"/>
                <a:sym typeface="Arial"/>
              </a:rPr>
              <a:t> para determinar las especificaciones técnicas requeridas. Con esta información, el Administrador evalúa si es posible afirmar la cotización; en caso de que no se concrete, el proceso finaliza en ese momento. Si la cotización es afirmativa, el Administrador procede a enviarla al Cliente mediante </a:t>
            </a:r>
            <a:r>
              <a:rPr b="1" i="0" lang="es-MX" sz="1800" u="none" cap="none" strike="noStrike">
                <a:solidFill>
                  <a:schemeClr val="dk1"/>
                </a:solidFill>
                <a:latin typeface="Arial"/>
                <a:ea typeface="Arial"/>
                <a:cs typeface="Arial"/>
                <a:sym typeface="Arial"/>
              </a:rPr>
              <a:t>WhatsApp</a:t>
            </a:r>
            <a:r>
              <a:rPr b="0" i="0" lang="es-MX"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pic>
        <p:nvPicPr>
          <p:cNvPr id="134" name="Google Shape;134;p5"/>
          <p:cNvPicPr preferRelativeResize="0"/>
          <p:nvPr/>
        </p:nvPicPr>
        <p:blipFill rotWithShape="1">
          <a:blip r:embed="rId3">
            <a:alphaModFix/>
          </a:blip>
          <a:srcRect b="0" l="0" r="0" t="0"/>
          <a:stretch/>
        </p:blipFill>
        <p:spPr>
          <a:xfrm>
            <a:off x="9774350" y="277975"/>
            <a:ext cx="1001000" cy="1001000"/>
          </a:xfrm>
          <a:prstGeom prst="rect">
            <a:avLst/>
          </a:prstGeom>
          <a:noFill/>
          <a:ln>
            <a:noFill/>
          </a:ln>
        </p:spPr>
      </p:pic>
      <p:pic>
        <p:nvPicPr>
          <p:cNvPr id="135" name="Google Shape;135;p5"/>
          <p:cNvPicPr preferRelativeResize="0"/>
          <p:nvPr/>
        </p:nvPicPr>
        <p:blipFill rotWithShape="1">
          <a:blip r:embed="rId4">
            <a:alphaModFix/>
          </a:blip>
          <a:srcRect b="13644" l="0" r="0" t="-6911"/>
          <a:stretch/>
        </p:blipFill>
        <p:spPr>
          <a:xfrm>
            <a:off x="7859775" y="174875"/>
            <a:ext cx="1914576" cy="1113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ca84db1a28_1_14"/>
          <p:cNvSpPr txBox="1"/>
          <p:nvPr/>
        </p:nvSpPr>
        <p:spPr>
          <a:xfrm>
            <a:off x="1030200" y="2511775"/>
            <a:ext cx="10131600" cy="3072300"/>
          </a:xfrm>
          <a:prstGeom prst="rect">
            <a:avLst/>
          </a:prstGeom>
          <a:noFill/>
          <a:ln>
            <a:noFill/>
          </a:ln>
        </p:spPr>
        <p:txBody>
          <a:bodyPr anchorCtr="0" anchor="t" bIns="45700" lIns="91425" spcFirstLastPara="1" rIns="91425" wrap="square" tIns="45700">
            <a:spAutoFit/>
          </a:bodyPr>
          <a:lstStyle/>
          <a:p>
            <a:pPr indent="457200" lvl="0" marL="0" marR="0" rtl="0" algn="l">
              <a:lnSpc>
                <a:spcPct val="115000"/>
              </a:lnSpc>
              <a:spcBef>
                <a:spcPts val="120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Al recibir la propuesta económica, el Cliente debe decidir si efectúa la compra. Si la respuesta es negativa, se marca el fin de la venta; de lo contrario, se inicia el </a:t>
            </a:r>
            <a:r>
              <a:rPr b="1" i="0" lang="es-MX" sz="1800" u="none" cap="none" strike="noStrike">
                <a:solidFill>
                  <a:schemeClr val="dk1"/>
                </a:solidFill>
                <a:latin typeface="Arial"/>
                <a:ea typeface="Arial"/>
                <a:cs typeface="Arial"/>
                <a:sym typeface="Arial"/>
              </a:rPr>
              <a:t>subproceso de realizar pago</a:t>
            </a:r>
            <a:r>
              <a:rPr b="0" i="0" lang="es-MX" sz="1800" u="none" cap="none" strike="noStrike">
                <a:solidFill>
                  <a:schemeClr val="dk1"/>
                </a:solidFill>
                <a:latin typeface="Arial"/>
                <a:ea typeface="Arial"/>
                <a:cs typeface="Arial"/>
                <a:sym typeface="Arial"/>
              </a:rPr>
              <a:t>. Una vez completada la transacción, el Cliente envía el comprobante de pago por </a:t>
            </a:r>
            <a:r>
              <a:rPr b="1" i="0" lang="es-MX" sz="1800" u="none" cap="none" strike="noStrike">
                <a:solidFill>
                  <a:schemeClr val="dk1"/>
                </a:solidFill>
                <a:latin typeface="Arial"/>
                <a:ea typeface="Arial"/>
                <a:cs typeface="Arial"/>
                <a:sym typeface="Arial"/>
              </a:rPr>
              <a:t>WhatsApp</a:t>
            </a:r>
            <a:r>
              <a:rPr b="0" i="0" lang="es-MX" sz="1800" u="none" cap="none" strike="noStrike">
                <a:solidFill>
                  <a:schemeClr val="dk1"/>
                </a:solidFill>
                <a:latin typeface="Arial"/>
                <a:ea typeface="Arial"/>
                <a:cs typeface="Arial"/>
                <a:sym typeface="Arial"/>
              </a:rPr>
              <a:t> al Administrador, quien tiene la responsabilidad de verificar el ingreso del dinero y confirmar la recepción del pago al cliente por la misma vía.</a:t>
            </a:r>
            <a:endParaRPr b="0" i="0" sz="1800" u="none" cap="none" strike="noStrike">
              <a:solidFill>
                <a:schemeClr val="dk1"/>
              </a:solidFill>
              <a:latin typeface="Arial"/>
              <a:ea typeface="Arial"/>
              <a:cs typeface="Arial"/>
              <a:sym typeface="Arial"/>
            </a:endParaRPr>
          </a:p>
          <a:p>
            <a:pPr indent="457200" lvl="0" marL="0" marR="0" rtl="0" algn="l">
              <a:lnSpc>
                <a:spcPct val="115000"/>
              </a:lnSpc>
              <a:spcBef>
                <a:spcPts val="1200"/>
              </a:spcBef>
              <a:spcAft>
                <a:spcPts val="1200"/>
              </a:spcAft>
              <a:buClr>
                <a:srgbClr val="000000"/>
              </a:buClr>
              <a:buSzPts val="1800"/>
              <a:buFont typeface="Arial"/>
              <a:buNone/>
            </a:pPr>
            <a:r>
              <a:rPr b="0" i="0" lang="es-MX" sz="1800" u="none" cap="none" strike="noStrike">
                <a:solidFill>
                  <a:schemeClr val="dk1"/>
                </a:solidFill>
                <a:latin typeface="Arial"/>
                <a:ea typeface="Arial"/>
                <a:cs typeface="Arial"/>
                <a:sym typeface="Arial"/>
              </a:rPr>
              <a:t>Posteriormente, se establece un periodo de espera estimado de </a:t>
            </a:r>
            <a:r>
              <a:rPr b="1" i="0" lang="es-MX" sz="1800" u="none" cap="none" strike="noStrike">
                <a:solidFill>
                  <a:schemeClr val="dk1"/>
                </a:solidFill>
                <a:latin typeface="Arial"/>
                <a:ea typeface="Arial"/>
                <a:cs typeface="Arial"/>
                <a:sym typeface="Arial"/>
              </a:rPr>
              <a:t>5 a 8 días</a:t>
            </a:r>
            <a:r>
              <a:rPr b="0" i="0" lang="es-MX" sz="1800" u="none" cap="none" strike="noStrike">
                <a:solidFill>
                  <a:schemeClr val="dk1"/>
                </a:solidFill>
                <a:latin typeface="Arial"/>
                <a:ea typeface="Arial"/>
                <a:cs typeface="Arial"/>
                <a:sym typeface="Arial"/>
              </a:rPr>
              <a:t> para la gestión del pedido. Cumplido este plazo, el Administrador ejecuta el </a:t>
            </a:r>
            <a:r>
              <a:rPr b="1" i="0" lang="es-MX" sz="1800" u="none" cap="none" strike="noStrike">
                <a:solidFill>
                  <a:schemeClr val="dk1"/>
                </a:solidFill>
                <a:latin typeface="Arial"/>
                <a:ea typeface="Arial"/>
                <a:cs typeface="Arial"/>
                <a:sym typeface="Arial"/>
              </a:rPr>
              <a:t>subproceso de coordinar entrega</a:t>
            </a:r>
            <a:r>
              <a:rPr b="0" i="0" lang="es-MX" sz="1800" u="none" cap="none" strike="noStrike">
                <a:solidFill>
                  <a:schemeClr val="dk1"/>
                </a:solidFill>
                <a:latin typeface="Arial"/>
                <a:ea typeface="Arial"/>
                <a:cs typeface="Arial"/>
                <a:sym typeface="Arial"/>
              </a:rPr>
              <a:t>, seguido de la preparación física del paquete. Finalmente, el Administrador realiza la </a:t>
            </a:r>
            <a:r>
              <a:rPr b="1" i="0" lang="es-MX" sz="1800" u="none" cap="none" strike="noStrike">
                <a:solidFill>
                  <a:schemeClr val="dk1"/>
                </a:solidFill>
                <a:latin typeface="Arial"/>
                <a:ea typeface="Arial"/>
                <a:cs typeface="Arial"/>
                <a:sym typeface="Arial"/>
              </a:rPr>
              <a:t>entrega de la montura</a:t>
            </a:r>
            <a:r>
              <a:rPr b="0" i="0" lang="es-MX" sz="1800" u="none" cap="none" strike="noStrike">
                <a:solidFill>
                  <a:schemeClr val="dk1"/>
                </a:solidFill>
                <a:latin typeface="Arial"/>
                <a:ea typeface="Arial"/>
                <a:cs typeface="Arial"/>
                <a:sym typeface="Arial"/>
              </a:rPr>
              <a:t>, concluyendo el flujo con una venta exitosa.</a:t>
            </a:r>
            <a:endParaRPr b="0" i="0" sz="1800" u="none" cap="none" strike="noStrike">
              <a:solidFill>
                <a:schemeClr val="dk1"/>
              </a:solidFill>
              <a:latin typeface="Arial"/>
              <a:ea typeface="Arial"/>
              <a:cs typeface="Arial"/>
              <a:sym typeface="Arial"/>
            </a:endParaRPr>
          </a:p>
        </p:txBody>
      </p:sp>
      <p:pic>
        <p:nvPicPr>
          <p:cNvPr id="141" name="Google Shape;141;g3ca84db1a28_1_14"/>
          <p:cNvPicPr preferRelativeResize="0"/>
          <p:nvPr/>
        </p:nvPicPr>
        <p:blipFill rotWithShape="1">
          <a:blip r:embed="rId3">
            <a:alphaModFix/>
          </a:blip>
          <a:srcRect b="-7248" l="0" r="0" t="7250"/>
          <a:stretch/>
        </p:blipFill>
        <p:spPr>
          <a:xfrm>
            <a:off x="6293550" y="334200"/>
            <a:ext cx="1001000" cy="1001000"/>
          </a:xfrm>
          <a:prstGeom prst="rect">
            <a:avLst/>
          </a:prstGeom>
          <a:noFill/>
          <a:ln>
            <a:noFill/>
          </a:ln>
        </p:spPr>
      </p:pic>
      <p:pic>
        <p:nvPicPr>
          <p:cNvPr id="142" name="Google Shape;142;g3ca84db1a28_1_14"/>
          <p:cNvPicPr preferRelativeResize="0"/>
          <p:nvPr/>
        </p:nvPicPr>
        <p:blipFill rotWithShape="1">
          <a:blip r:embed="rId4">
            <a:alphaModFix/>
          </a:blip>
          <a:srcRect b="13644" l="0" r="0" t="-6911"/>
          <a:stretch/>
        </p:blipFill>
        <p:spPr>
          <a:xfrm>
            <a:off x="4016425" y="221750"/>
            <a:ext cx="1914576" cy="1113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ca84db1a28_1_4"/>
          <p:cNvSpPr txBox="1"/>
          <p:nvPr/>
        </p:nvSpPr>
        <p:spPr>
          <a:xfrm>
            <a:off x="538700" y="2055950"/>
            <a:ext cx="10898100" cy="4169100"/>
          </a:xfrm>
          <a:prstGeom prst="rect">
            <a:avLst/>
          </a:prstGeom>
          <a:noFill/>
          <a:ln>
            <a:noFill/>
          </a:ln>
        </p:spPr>
        <p:txBody>
          <a:bodyPr anchorCtr="0" anchor="t" bIns="45700" lIns="91425" spcFirstLastPara="1" rIns="91425" wrap="square" tIns="45700">
            <a:spAutoFit/>
          </a:bodyPr>
          <a:lstStyle/>
          <a:p>
            <a:pPr indent="457200" lvl="0" marL="0" marR="0" rtl="0" algn="l">
              <a:lnSpc>
                <a:spcPct val="115000"/>
              </a:lnSpc>
              <a:spcBef>
                <a:spcPts val="120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Posteriormente, se establece un periodo de espera estimado de </a:t>
            </a:r>
            <a:r>
              <a:rPr b="1" i="0" lang="es-MX" sz="1800" u="none" cap="none" strike="noStrike">
                <a:solidFill>
                  <a:schemeClr val="dk1"/>
                </a:solidFill>
                <a:latin typeface="Arial"/>
                <a:ea typeface="Arial"/>
                <a:cs typeface="Arial"/>
                <a:sym typeface="Arial"/>
              </a:rPr>
              <a:t>5 a 8 días</a:t>
            </a:r>
            <a:r>
              <a:rPr b="0" i="0" lang="es-MX" sz="1800" u="none" cap="none" strike="noStrike">
                <a:solidFill>
                  <a:schemeClr val="dk1"/>
                </a:solidFill>
                <a:latin typeface="Arial"/>
                <a:ea typeface="Arial"/>
                <a:cs typeface="Arial"/>
                <a:sym typeface="Arial"/>
              </a:rPr>
              <a:t> para la gestión del pedido. Cumplido este plazo, el Administrador ejecuta el </a:t>
            </a:r>
            <a:r>
              <a:rPr b="1" i="0" lang="es-MX" sz="1800" u="none" cap="none" strike="noStrike">
                <a:solidFill>
                  <a:schemeClr val="dk1"/>
                </a:solidFill>
                <a:latin typeface="Arial"/>
                <a:ea typeface="Arial"/>
                <a:cs typeface="Arial"/>
                <a:sym typeface="Arial"/>
              </a:rPr>
              <a:t>subproceso de coordinar entrega</a:t>
            </a:r>
            <a:r>
              <a:rPr b="0" i="0" lang="es-MX" sz="1800" u="none" cap="none" strike="noStrike">
                <a:solidFill>
                  <a:schemeClr val="dk1"/>
                </a:solidFill>
                <a:latin typeface="Arial"/>
                <a:ea typeface="Arial"/>
                <a:cs typeface="Arial"/>
                <a:sym typeface="Arial"/>
              </a:rPr>
              <a:t>, seguido de la preparación física del paquete. Finalmente, el Administrador realiza la </a:t>
            </a:r>
            <a:r>
              <a:rPr b="1" i="0" lang="es-MX" sz="1800" u="none" cap="none" strike="noStrike">
                <a:solidFill>
                  <a:schemeClr val="dk1"/>
                </a:solidFill>
                <a:latin typeface="Arial"/>
                <a:ea typeface="Arial"/>
                <a:cs typeface="Arial"/>
                <a:sym typeface="Arial"/>
              </a:rPr>
              <a:t>entrega de la montura</a:t>
            </a:r>
            <a:r>
              <a:rPr b="0" i="0" lang="es-MX" sz="1800" u="none" cap="none" strike="noStrike">
                <a:solidFill>
                  <a:schemeClr val="dk1"/>
                </a:solidFill>
                <a:latin typeface="Arial"/>
                <a:ea typeface="Arial"/>
                <a:cs typeface="Arial"/>
                <a:sym typeface="Arial"/>
              </a:rPr>
              <a:t>, concluyendo el flujo con una venta exitosa.</a:t>
            </a:r>
            <a:endParaRPr b="0" i="0" sz="1800" u="none" cap="none" strike="noStrike">
              <a:solidFill>
                <a:schemeClr val="dk1"/>
              </a:solidFill>
              <a:latin typeface="Arial"/>
              <a:ea typeface="Arial"/>
              <a:cs typeface="Arial"/>
              <a:sym typeface="Arial"/>
            </a:endParaRPr>
          </a:p>
          <a:p>
            <a:pPr indent="457200" lvl="0" marL="0" marR="0" rtl="0" algn="l">
              <a:lnSpc>
                <a:spcPct val="115000"/>
              </a:lnSpc>
              <a:spcBef>
                <a:spcPts val="120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Opera exclusivamente mediante canales digitales, lo que limita la experiencia de compra presencial. Los clientes no pueden probar físicamente las monturas antes de adquirirlas, generando desconfianza, indecisión y mayor probabilidad de devoluciones. Esta situación afecta la satisfacción del usuario, reduce la seguridad en la compra y dificulta la fidelización de clientes.</a:t>
            </a:r>
            <a:endParaRPr b="0" i="0" sz="1800" u="none" cap="none" strike="noStrike">
              <a:solidFill>
                <a:schemeClr val="dk1"/>
              </a:solidFill>
              <a:latin typeface="Arial"/>
              <a:ea typeface="Arial"/>
              <a:cs typeface="Arial"/>
              <a:sym typeface="Arial"/>
            </a:endParaRPr>
          </a:p>
          <a:p>
            <a:pPr indent="457200" lvl="0" marL="0" marR="0" rtl="0" algn="l">
              <a:lnSpc>
                <a:spcPct val="115000"/>
              </a:lnSpc>
              <a:spcBef>
                <a:spcPts val="1100"/>
              </a:spcBef>
              <a:spcAft>
                <a:spcPts val="1100"/>
              </a:spcAft>
              <a:buClr>
                <a:srgbClr val="000000"/>
              </a:buClr>
              <a:buSzPts val="1800"/>
              <a:buFont typeface="Arial"/>
              <a:buNone/>
            </a:pPr>
            <a:r>
              <a:rPr b="0" i="0" lang="es-MX" sz="1800" u="none" cap="none" strike="noStrike">
                <a:solidFill>
                  <a:schemeClr val="dk1"/>
                </a:solidFill>
                <a:latin typeface="Arial"/>
                <a:ea typeface="Arial"/>
                <a:cs typeface="Arial"/>
                <a:sym typeface="Arial"/>
              </a:rPr>
              <a:t>Como se puede apreciar, la forma como se está llevando en este momento el seguimiento al inventario, los pagos, pedidos y servicio al cliente; puede provocar inconsistencias en la disponibilidad de productos, retrasos en las entregas y errores administrativos. Estas deficiencias disminuyen la eficiencia operativa, incrementan costos y reducen la competitividad de la empresa en el mercado virtual.</a:t>
            </a:r>
            <a:endParaRPr b="0" i="0" sz="1800" u="none" cap="none" strike="noStrike">
              <a:solidFill>
                <a:schemeClr val="dk1"/>
              </a:solidFill>
              <a:latin typeface="Arial"/>
              <a:ea typeface="Arial"/>
              <a:cs typeface="Arial"/>
              <a:sym typeface="Arial"/>
            </a:endParaRPr>
          </a:p>
        </p:txBody>
      </p:sp>
      <p:pic>
        <p:nvPicPr>
          <p:cNvPr id="148" name="Google Shape;148;g3ca84db1a28_1_4"/>
          <p:cNvPicPr preferRelativeResize="0"/>
          <p:nvPr/>
        </p:nvPicPr>
        <p:blipFill rotWithShape="1">
          <a:blip r:embed="rId3">
            <a:alphaModFix/>
          </a:blip>
          <a:srcRect b="0" l="0" r="0" t="11111"/>
          <a:stretch/>
        </p:blipFill>
        <p:spPr>
          <a:xfrm>
            <a:off x="6299950" y="333600"/>
            <a:ext cx="1001000" cy="889752"/>
          </a:xfrm>
          <a:prstGeom prst="rect">
            <a:avLst/>
          </a:prstGeom>
          <a:noFill/>
          <a:ln>
            <a:noFill/>
          </a:ln>
        </p:spPr>
      </p:pic>
      <p:pic>
        <p:nvPicPr>
          <p:cNvPr id="149" name="Google Shape;149;g3ca84db1a28_1_4"/>
          <p:cNvPicPr preferRelativeResize="0"/>
          <p:nvPr/>
        </p:nvPicPr>
        <p:blipFill rotWithShape="1">
          <a:blip r:embed="rId4">
            <a:alphaModFix/>
          </a:blip>
          <a:srcRect b="13644" l="0" r="0" t="-6911"/>
          <a:stretch/>
        </p:blipFill>
        <p:spPr>
          <a:xfrm>
            <a:off x="4047500" y="221750"/>
            <a:ext cx="1914576" cy="1113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p:nvPr/>
        </p:nvSpPr>
        <p:spPr>
          <a:xfrm>
            <a:off x="1363201" y="1826866"/>
            <a:ext cx="35274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 name="Google Shape;155;p7"/>
          <p:cNvSpPr txBox="1"/>
          <p:nvPr/>
        </p:nvSpPr>
        <p:spPr>
          <a:xfrm>
            <a:off x="1088342" y="1543887"/>
            <a:ext cx="40770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General</a:t>
            </a:r>
            <a:endParaRPr b="0" i="0" sz="1400" u="none" cap="none" strike="noStrike">
              <a:solidFill>
                <a:srgbClr val="000000"/>
              </a:solidFill>
              <a:latin typeface="Arial"/>
              <a:ea typeface="Arial"/>
              <a:cs typeface="Arial"/>
              <a:sym typeface="Arial"/>
            </a:endParaRPr>
          </a:p>
        </p:txBody>
      </p:sp>
      <p:sp>
        <p:nvSpPr>
          <p:cNvPr id="156" name="Google Shape;156;p7"/>
          <p:cNvSpPr txBox="1"/>
          <p:nvPr/>
        </p:nvSpPr>
        <p:spPr>
          <a:xfrm>
            <a:off x="605351" y="2343891"/>
            <a:ext cx="5043000" cy="3786600"/>
          </a:xfrm>
          <a:prstGeom prst="rect">
            <a:avLst/>
          </a:prstGeom>
          <a:noFill/>
          <a:ln>
            <a:noFill/>
          </a:ln>
        </p:spPr>
        <p:txBody>
          <a:bodyPr anchorCtr="0" anchor="t" bIns="45700" lIns="91425" spcFirstLastPara="1" rIns="91425" wrap="square" tIns="45700">
            <a:spAutoFit/>
          </a:bodyPr>
          <a:lstStyle/>
          <a:p>
            <a:pPr indent="457200" lvl="0" marL="0" marR="0" rtl="0" algn="l">
              <a:lnSpc>
                <a:spcPct val="100000"/>
              </a:lnSpc>
              <a:spcBef>
                <a:spcPts val="0"/>
              </a:spcBef>
              <a:spcAft>
                <a:spcPts val="0"/>
              </a:spcAft>
              <a:buClr>
                <a:srgbClr val="000000"/>
              </a:buClr>
              <a:buSzPts val="2400"/>
              <a:buFont typeface="Arial"/>
              <a:buNone/>
            </a:pPr>
            <a:r>
              <a:rPr b="0" i="0" lang="es-MX" sz="2400" u="none" cap="none" strike="noStrike">
                <a:solidFill>
                  <a:srgbClr val="000000"/>
                </a:solidFill>
                <a:latin typeface="Arial"/>
                <a:ea typeface="Arial"/>
                <a:cs typeface="Arial"/>
                <a:sym typeface="Arial"/>
              </a:rPr>
              <a:t>Desarrollar un sistema de información denominado ÓptiCam que sirva como apoyo al inventario, pedidos, pagos y distribución de los productos de la Óptica Balamb, incorporando además una funcionalidad de prueba virtual de monturas a través de la cámara y un chatbot para la atención al cliente</a:t>
            </a:r>
            <a:r>
              <a:rPr lang="es-MX" sz="2400"/>
              <a:t>.</a:t>
            </a:r>
            <a:endParaRPr b="0" i="0" sz="1800" u="none" cap="none" strike="noStrike">
              <a:solidFill>
                <a:schemeClr val="dk1"/>
              </a:solidFill>
              <a:latin typeface="Arial"/>
              <a:ea typeface="Arial"/>
              <a:cs typeface="Arial"/>
              <a:sym typeface="Arial"/>
            </a:endParaRPr>
          </a:p>
        </p:txBody>
      </p:sp>
      <p:pic>
        <p:nvPicPr>
          <p:cNvPr id="157" name="Google Shape;157;p7" title="ChatGPT Image 4 feb 2026, 05_02_46 p.m..png"/>
          <p:cNvPicPr preferRelativeResize="0"/>
          <p:nvPr/>
        </p:nvPicPr>
        <p:blipFill rotWithShape="1">
          <a:blip r:embed="rId3">
            <a:alphaModFix/>
          </a:blip>
          <a:srcRect b="19054" l="0" r="0" t="0"/>
          <a:stretch/>
        </p:blipFill>
        <p:spPr>
          <a:xfrm>
            <a:off x="6543650" y="0"/>
            <a:ext cx="5648351" cy="68579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g3938a90d903_0_0" title="ChatGPT Image 6 feb 2026, 03_30_00 p.m..png"/>
          <p:cNvPicPr preferRelativeResize="0"/>
          <p:nvPr/>
        </p:nvPicPr>
        <p:blipFill rotWithShape="1">
          <a:blip r:embed="rId3">
            <a:alphaModFix/>
          </a:blip>
          <a:srcRect b="0" l="0" r="4442" t="0"/>
          <a:stretch/>
        </p:blipFill>
        <p:spPr>
          <a:xfrm>
            <a:off x="5638800" y="0"/>
            <a:ext cx="6553201" cy="6857999"/>
          </a:xfrm>
          <a:prstGeom prst="rect">
            <a:avLst/>
          </a:prstGeom>
          <a:noFill/>
          <a:ln>
            <a:noFill/>
          </a:ln>
        </p:spPr>
      </p:pic>
      <p:sp>
        <p:nvSpPr>
          <p:cNvPr id="164" name="Google Shape;164;g3938a90d903_0_0"/>
          <p:cNvSpPr/>
          <p:nvPr/>
        </p:nvSpPr>
        <p:spPr>
          <a:xfrm>
            <a:off x="255696" y="414930"/>
            <a:ext cx="4166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 name="Google Shape;165;g3938a90d903_0_0"/>
          <p:cNvSpPr txBox="1"/>
          <p:nvPr/>
        </p:nvSpPr>
        <p:spPr>
          <a:xfrm>
            <a:off x="344805" y="157003"/>
            <a:ext cx="40770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Específicos</a:t>
            </a:r>
            <a:endParaRPr b="0" i="0" sz="1400" u="none" cap="none" strike="noStrike">
              <a:solidFill>
                <a:srgbClr val="000000"/>
              </a:solidFill>
              <a:latin typeface="Arial"/>
              <a:ea typeface="Arial"/>
              <a:cs typeface="Arial"/>
              <a:sym typeface="Arial"/>
            </a:endParaRPr>
          </a:p>
        </p:txBody>
      </p:sp>
      <p:sp>
        <p:nvSpPr>
          <p:cNvPr id="166" name="Google Shape;166;g3938a90d903_0_0"/>
          <p:cNvSpPr txBox="1"/>
          <p:nvPr/>
        </p:nvSpPr>
        <p:spPr>
          <a:xfrm>
            <a:off x="255700" y="833500"/>
            <a:ext cx="5307300" cy="5786100"/>
          </a:xfrm>
          <a:prstGeom prst="rect">
            <a:avLst/>
          </a:prstGeom>
          <a:noFill/>
          <a:ln>
            <a:noFill/>
          </a:ln>
        </p:spPr>
        <p:txBody>
          <a:bodyPr anchorCtr="0" anchor="t" bIns="45700" lIns="91425" spcFirstLastPara="1" rIns="91425" wrap="square" tIns="45700">
            <a:spAutoFit/>
          </a:bodyPr>
          <a:lstStyle/>
          <a:p>
            <a:pPr indent="-298450" lvl="0" marL="457200" marR="0" rtl="0" algn="l">
              <a:lnSpc>
                <a:spcPct val="115000"/>
              </a:lnSpc>
              <a:spcBef>
                <a:spcPts val="1200"/>
              </a:spcBef>
              <a:spcAft>
                <a:spcPts val="0"/>
              </a:spcAft>
              <a:buClr>
                <a:schemeClr val="dk1"/>
              </a:buClr>
              <a:buSzPts val="1100"/>
              <a:buFont typeface="Arial"/>
              <a:buChar char="●"/>
            </a:pPr>
            <a:r>
              <a:rPr b="0" i="0" lang="es-MX" sz="1800" u="none" cap="none" strike="noStrike">
                <a:solidFill>
                  <a:schemeClr val="dk1"/>
                </a:solidFill>
                <a:latin typeface="Arial"/>
                <a:ea typeface="Arial"/>
                <a:cs typeface="Arial"/>
                <a:sym typeface="Arial"/>
              </a:rPr>
              <a:t>Desarrollar el módulo de usuarios del sistema ÓptiCam</a:t>
            </a:r>
            <a:endParaRPr b="0" i="0" sz="18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s-MX" sz="1800" u="none" cap="none" strike="noStrike">
                <a:solidFill>
                  <a:schemeClr val="dk1"/>
                </a:solidFill>
                <a:latin typeface="Arial"/>
                <a:ea typeface="Arial"/>
                <a:cs typeface="Arial"/>
                <a:sym typeface="Arial"/>
              </a:rPr>
              <a:t>Desarrollar el módulo de inventario del sistema ÓptiCam</a:t>
            </a:r>
            <a:endParaRPr b="0" i="0" sz="18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s-MX" sz="1800" u="none" cap="none" strike="noStrike">
                <a:solidFill>
                  <a:schemeClr val="dk1"/>
                </a:solidFill>
                <a:latin typeface="Arial"/>
                <a:ea typeface="Arial"/>
                <a:cs typeface="Arial"/>
                <a:sym typeface="Arial"/>
              </a:rPr>
              <a:t>Desarrollar el módulo de pedidos del sistema ÓptiCam</a:t>
            </a:r>
            <a:endParaRPr b="0" i="0" sz="18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s-MX" sz="1800" u="none" cap="none" strike="noStrike">
                <a:solidFill>
                  <a:schemeClr val="dk1"/>
                </a:solidFill>
                <a:latin typeface="Arial"/>
                <a:ea typeface="Arial"/>
                <a:cs typeface="Arial"/>
                <a:sym typeface="Arial"/>
              </a:rPr>
              <a:t>Desarrollar el módulo de pagos del sistema ÓptiCam</a:t>
            </a:r>
            <a:endParaRPr b="0" i="0" sz="18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s-MX" sz="1800" u="none" cap="none" strike="noStrike">
                <a:solidFill>
                  <a:schemeClr val="dk1"/>
                </a:solidFill>
                <a:latin typeface="Arial"/>
                <a:ea typeface="Arial"/>
                <a:cs typeface="Arial"/>
                <a:sym typeface="Arial"/>
              </a:rPr>
              <a:t>Desarrollar el módulo de distribución del sistema ÓptiCam</a:t>
            </a:r>
            <a:endParaRPr b="0" i="0" sz="18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s-MX" sz="1800" u="none" cap="none" strike="noStrike">
                <a:solidFill>
                  <a:schemeClr val="dk1"/>
                </a:solidFill>
                <a:latin typeface="Arial"/>
                <a:ea typeface="Arial"/>
                <a:cs typeface="Arial"/>
                <a:sym typeface="Arial"/>
              </a:rPr>
              <a:t>Desarrollar el módulo de prueba virtual de monturas mediante cámara del sistema ÓptiCam</a:t>
            </a:r>
            <a:endParaRPr b="0" i="0" sz="18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s-MX" sz="1800" u="none" cap="none" strike="noStrike">
                <a:solidFill>
                  <a:schemeClr val="dk1"/>
                </a:solidFill>
                <a:latin typeface="Arial"/>
                <a:ea typeface="Arial"/>
                <a:cs typeface="Arial"/>
                <a:sym typeface="Arial"/>
              </a:rPr>
              <a:t>Desarrollar el módulo de respuesta automática mediante ChatBot del sistema ÓptiCam</a:t>
            </a:r>
            <a:endParaRPr b="0" i="0" sz="18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s-MX" sz="1800" u="none" cap="none" strike="noStrike">
                <a:solidFill>
                  <a:schemeClr val="dk1"/>
                </a:solidFill>
                <a:latin typeface="Arial"/>
                <a:ea typeface="Arial"/>
                <a:cs typeface="Arial"/>
                <a:sym typeface="Arial"/>
              </a:rPr>
              <a:t>Desarrollar el módulo de reportes gráficos e impresos del sistema ÓptiCam.</a:t>
            </a:r>
            <a:endParaRPr b="0" i="0" sz="1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